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3"/>
  </p:notesMasterIdLst>
  <p:sldIdLst>
    <p:sldId id="401" r:id="rId5"/>
    <p:sldId id="411" r:id="rId6"/>
    <p:sldId id="412" r:id="rId7"/>
    <p:sldId id="422" r:id="rId8"/>
    <p:sldId id="413" r:id="rId9"/>
    <p:sldId id="414" r:id="rId10"/>
    <p:sldId id="415" r:id="rId11"/>
    <p:sldId id="417" r:id="rId12"/>
    <p:sldId id="416" r:id="rId13"/>
    <p:sldId id="418" r:id="rId14"/>
    <p:sldId id="419" r:id="rId15"/>
    <p:sldId id="420" r:id="rId16"/>
    <p:sldId id="423" r:id="rId17"/>
    <p:sldId id="424" r:id="rId18"/>
    <p:sldId id="426" r:id="rId19"/>
    <p:sldId id="425" r:id="rId20"/>
    <p:sldId id="403" r:id="rId21"/>
    <p:sldId id="402" r:id="rId22"/>
    <p:sldId id="404" r:id="rId23"/>
    <p:sldId id="396" r:id="rId24"/>
    <p:sldId id="397" r:id="rId25"/>
    <p:sldId id="405" r:id="rId26"/>
    <p:sldId id="406" r:id="rId27"/>
    <p:sldId id="410" r:id="rId28"/>
    <p:sldId id="394" r:id="rId29"/>
    <p:sldId id="407" r:id="rId30"/>
    <p:sldId id="408" r:id="rId31"/>
    <p:sldId id="4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7E8B8C-60AA-4903-BE0F-8781C1BCE571}">
          <p14:sldIdLst>
            <p14:sldId id="401"/>
            <p14:sldId id="411"/>
            <p14:sldId id="412"/>
            <p14:sldId id="422"/>
            <p14:sldId id="413"/>
            <p14:sldId id="414"/>
            <p14:sldId id="415"/>
            <p14:sldId id="417"/>
            <p14:sldId id="416"/>
            <p14:sldId id="418"/>
            <p14:sldId id="419"/>
            <p14:sldId id="420"/>
            <p14:sldId id="423"/>
            <p14:sldId id="424"/>
            <p14:sldId id="426"/>
            <p14:sldId id="425"/>
          </p14:sldIdLst>
        </p14:section>
        <p14:section name="Apendix" id="{6E502EDB-3300-4220-BC0C-930B5524C889}">
          <p14:sldIdLst>
            <p14:sldId id="403"/>
            <p14:sldId id="402"/>
            <p14:sldId id="404"/>
            <p14:sldId id="396"/>
            <p14:sldId id="397"/>
            <p14:sldId id="405"/>
            <p14:sldId id="406"/>
            <p14:sldId id="410"/>
            <p14:sldId id="394"/>
            <p14:sldId id="407"/>
            <p14:sldId id="408"/>
            <p14:sldId id="409"/>
          </p14:sldIdLst>
        </p14:section>
      </p14:sectionLst>
    </p:ex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8" autoAdjust="0"/>
  </p:normalViewPr>
  <p:slideViewPr>
    <p:cSldViewPr snapToGrid="0">
      <p:cViewPr varScale="1">
        <p:scale>
          <a:sx n="63" d="100"/>
          <a:sy n="63" d="100"/>
        </p:scale>
        <p:origin x="804" y="56"/>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Sheet16!$B$1:$B$5</c:f>
              <c:strCache>
                <c:ptCount val="5"/>
                <c:pt idx="0">
                  <c:v>CRUE</c:v>
                </c:pt>
                <c:pt idx="1">
                  <c:v>INT</c:v>
                </c:pt>
                <c:pt idx="2">
                  <c:v>LAL</c:v>
                </c:pt>
                <c:pt idx="3">
                  <c:v>SC13</c:v>
                </c:pt>
                <c:pt idx="4">
                  <c:v>DFG</c:v>
                </c:pt>
              </c:strCache>
            </c:strRef>
          </c:cat>
          <c:val>
            <c:numRef>
              <c:f>Sheet16!$C$1:$C$5</c:f>
              <c:numCache>
                <c:formatCode>General</c:formatCode>
                <c:ptCount val="5"/>
                <c:pt idx="0">
                  <c:v>6273287.8899999997</c:v>
                </c:pt>
                <c:pt idx="1">
                  <c:v>4555463.26</c:v>
                </c:pt>
                <c:pt idx="2">
                  <c:v>3843724.12</c:v>
                </c:pt>
                <c:pt idx="3">
                  <c:v>3113046.54</c:v>
                </c:pt>
                <c:pt idx="4">
                  <c:v>2776910.61</c:v>
                </c:pt>
              </c:numCache>
            </c:numRef>
          </c:val>
          <c:extLst>
            <c:ext xmlns:c16="http://schemas.microsoft.com/office/drawing/2014/chart" uri="{C3380CC4-5D6E-409C-BE32-E72D297353CC}">
              <c16:uniqueId val="{00000000-936C-4BC8-B748-03249532E39E}"/>
            </c:ext>
          </c:extLst>
        </c:ser>
        <c:dLbls>
          <c:showLegendKey val="0"/>
          <c:showVal val="0"/>
          <c:showCatName val="0"/>
          <c:showSerName val="0"/>
          <c:showPercent val="0"/>
          <c:showBubbleSize val="0"/>
        </c:dLbls>
        <c:gapWidth val="182"/>
        <c:axId val="431410303"/>
        <c:axId val="431410719"/>
      </c:barChart>
      <c:catAx>
        <c:axId val="4314103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1410719"/>
        <c:crosses val="autoZero"/>
        <c:auto val="1"/>
        <c:lblAlgn val="ctr"/>
        <c:lblOffset val="100"/>
        <c:noMultiLvlLbl val="0"/>
      </c:catAx>
      <c:valAx>
        <c:axId val="431410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1410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Sheet17!$B$1:$B$5</c:f>
              <c:strCache>
                <c:ptCount val="5"/>
                <c:pt idx="0">
                  <c:v>DOPRL</c:v>
                </c:pt>
                <c:pt idx="1">
                  <c:v>SC13</c:v>
                </c:pt>
                <c:pt idx="2">
                  <c:v>SO12</c:v>
                </c:pt>
                <c:pt idx="3">
                  <c:v>SO13</c:v>
                </c:pt>
                <c:pt idx="4">
                  <c:v>LAL141</c:v>
                </c:pt>
              </c:strCache>
            </c:strRef>
          </c:cat>
          <c:val>
            <c:numRef>
              <c:f>Sheet17!$C$1:$C$5</c:f>
              <c:numCache>
                <c:formatCode>General</c:formatCode>
                <c:ptCount val="5"/>
                <c:pt idx="0">
                  <c:v>5040042.49</c:v>
                </c:pt>
                <c:pt idx="1">
                  <c:v>369557.98</c:v>
                </c:pt>
                <c:pt idx="2">
                  <c:v>230653</c:v>
                </c:pt>
                <c:pt idx="3">
                  <c:v>227698</c:v>
                </c:pt>
                <c:pt idx="4">
                  <c:v>143709.5</c:v>
                </c:pt>
              </c:numCache>
            </c:numRef>
          </c:val>
          <c:extLst>
            <c:ext xmlns:c16="http://schemas.microsoft.com/office/drawing/2014/chart" uri="{C3380CC4-5D6E-409C-BE32-E72D297353CC}">
              <c16:uniqueId val="{00000000-1996-4FE3-9C08-90338A40870D}"/>
            </c:ext>
          </c:extLst>
        </c:ser>
        <c:dLbls>
          <c:showLegendKey val="0"/>
          <c:showVal val="0"/>
          <c:showCatName val="0"/>
          <c:showSerName val="0"/>
          <c:showPercent val="0"/>
          <c:showBubbleSize val="0"/>
        </c:dLbls>
        <c:gapWidth val="182"/>
        <c:axId val="2101378143"/>
        <c:axId val="2101379807"/>
      </c:barChart>
      <c:catAx>
        <c:axId val="21013781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379807"/>
        <c:crosses val="autoZero"/>
        <c:auto val="1"/>
        <c:lblAlgn val="ctr"/>
        <c:lblOffset val="100"/>
        <c:noMultiLvlLbl val="0"/>
      </c:catAx>
      <c:valAx>
        <c:axId val="2101379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378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Title</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Title</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Title</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Title</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Title</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10/30/2022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25</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r>
              <a:rPr lang="en-US" sz="2400" dirty="0">
                <a:latin typeface="+mn-lt"/>
              </a:rPr>
              <a:t>MARKETING ANALYTICS ASSIGNMENT- 1 (Group 21)</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normAutofit/>
          </a:bodyPr>
          <a:lstStyle/>
          <a:p>
            <a:r>
              <a:rPr lang="en-US" sz="2400" dirty="0"/>
              <a:t>Nan CHEN</a:t>
            </a:r>
          </a:p>
          <a:p>
            <a:r>
              <a:rPr lang="en-US" sz="2400" dirty="0"/>
              <a:t>Oskar GIRARDIN</a:t>
            </a:r>
          </a:p>
          <a:p>
            <a:r>
              <a:rPr lang="en-US" sz="2400" dirty="0"/>
              <a:t>Victor MAILLOT</a:t>
            </a:r>
          </a:p>
          <a:p>
            <a:r>
              <a:rPr lang="en-US" sz="2400" dirty="0"/>
              <a:t>Arindam ROY</a:t>
            </a:r>
          </a:p>
          <a:p>
            <a:r>
              <a:rPr lang="en-US" sz="2400" dirty="0" err="1"/>
              <a:t>Yangfan</a:t>
            </a:r>
            <a:r>
              <a:rPr lang="en-US" sz="2400" dirty="0"/>
              <a:t> ZHANGLIN</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Campaigns</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In the following section, we discuss the top campaigns so far and a few campaign details. </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sz="1200" dirty="0">
                <a:latin typeface="+mn-lt"/>
              </a:rPr>
              <a:t>MARKETING ANALYTICS ASSIGNMENT- 1 (Group 21)</a:t>
            </a:r>
            <a:endParaRPr lang="en-US"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9297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Top campaigns: Total Amount</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11</a:t>
            </a:fld>
            <a:endParaRPr lang="en-US" dirty="0"/>
          </a:p>
        </p:txBody>
      </p:sp>
      <p:grpSp>
        <p:nvGrpSpPr>
          <p:cNvPr id="10" name="Group 9">
            <a:extLst>
              <a:ext uri="{FF2B5EF4-FFF2-40B4-BE49-F238E27FC236}">
                <a16:creationId xmlns:a16="http://schemas.microsoft.com/office/drawing/2014/main" id="{5524C530-8BDE-3117-D9BA-A7F90AF2B5F1}"/>
              </a:ext>
            </a:extLst>
          </p:cNvPr>
          <p:cNvGrpSpPr/>
          <p:nvPr/>
        </p:nvGrpSpPr>
        <p:grpSpPr>
          <a:xfrm>
            <a:off x="838200" y="2769167"/>
            <a:ext cx="4572000" cy="3041742"/>
            <a:chOff x="838200" y="2762293"/>
            <a:chExt cx="4572000" cy="3041742"/>
          </a:xfrm>
        </p:grpSpPr>
        <p:graphicFrame>
          <p:nvGraphicFramePr>
            <p:cNvPr id="3" name="Chart 2">
              <a:extLst>
                <a:ext uri="{FF2B5EF4-FFF2-40B4-BE49-F238E27FC236}">
                  <a16:creationId xmlns:a16="http://schemas.microsoft.com/office/drawing/2014/main" id="{A25298E8-D715-24EC-8A0A-E1E59EF121A2}"/>
                </a:ext>
              </a:extLst>
            </p:cNvPr>
            <p:cNvGraphicFramePr>
              <a:graphicFrameLocks/>
            </p:cNvGraphicFramePr>
            <p:nvPr>
              <p:extLst>
                <p:ext uri="{D42A27DB-BD31-4B8C-83A1-F6EECF244321}">
                  <p14:modId xmlns:p14="http://schemas.microsoft.com/office/powerpoint/2010/main" val="3626142880"/>
                </p:ext>
              </p:extLst>
            </p:nvPr>
          </p:nvGraphicFramePr>
          <p:xfrm>
            <a:off x="838200" y="3060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Content Placeholder 7">
              <a:extLst>
                <a:ext uri="{FF2B5EF4-FFF2-40B4-BE49-F238E27FC236}">
                  <a16:creationId xmlns:a16="http://schemas.microsoft.com/office/drawing/2014/main" id="{0484735A-66A6-2736-6438-5D53B1513B38}"/>
                </a:ext>
              </a:extLst>
            </p:cNvPr>
            <p:cNvSpPr txBox="1">
              <a:spLocks/>
            </p:cNvSpPr>
            <p:nvPr/>
          </p:nvSpPr>
          <p:spPr>
            <a:xfrm>
              <a:off x="915603" y="2762293"/>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TOP 5 campaigns of Classic Donations</a:t>
              </a:r>
            </a:p>
          </p:txBody>
        </p:sp>
      </p:grpSp>
      <p:grpSp>
        <p:nvGrpSpPr>
          <p:cNvPr id="13" name="Group 12">
            <a:extLst>
              <a:ext uri="{FF2B5EF4-FFF2-40B4-BE49-F238E27FC236}">
                <a16:creationId xmlns:a16="http://schemas.microsoft.com/office/drawing/2014/main" id="{98B988BA-6612-7E6B-4241-A794E1184252}"/>
              </a:ext>
            </a:extLst>
          </p:cNvPr>
          <p:cNvGrpSpPr/>
          <p:nvPr/>
        </p:nvGrpSpPr>
        <p:grpSpPr>
          <a:xfrm>
            <a:off x="7048100" y="2769167"/>
            <a:ext cx="4572000" cy="3041742"/>
            <a:chOff x="7038474" y="2769167"/>
            <a:chExt cx="4572000" cy="3041742"/>
          </a:xfrm>
        </p:grpSpPr>
        <p:sp>
          <p:nvSpPr>
            <p:cNvPr id="11" name="Content Placeholder 7">
              <a:extLst>
                <a:ext uri="{FF2B5EF4-FFF2-40B4-BE49-F238E27FC236}">
                  <a16:creationId xmlns:a16="http://schemas.microsoft.com/office/drawing/2014/main" id="{9BEC4E87-9FC5-F947-F4F3-091CE52E357D}"/>
                </a:ext>
              </a:extLst>
            </p:cNvPr>
            <p:cNvSpPr txBox="1">
              <a:spLocks/>
            </p:cNvSpPr>
            <p:nvPr/>
          </p:nvSpPr>
          <p:spPr>
            <a:xfrm>
              <a:off x="7115877" y="2769167"/>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TOP 5 campaigns of Automatic Deductions </a:t>
              </a:r>
            </a:p>
          </p:txBody>
        </p:sp>
        <p:graphicFrame>
          <p:nvGraphicFramePr>
            <p:cNvPr id="12" name="Chart 11">
              <a:extLst>
                <a:ext uri="{FF2B5EF4-FFF2-40B4-BE49-F238E27FC236}">
                  <a16:creationId xmlns:a16="http://schemas.microsoft.com/office/drawing/2014/main" id="{34D978AA-2599-3057-E25D-514C98898C35}"/>
                </a:ext>
              </a:extLst>
            </p:cNvPr>
            <p:cNvGraphicFramePr>
              <a:graphicFrameLocks/>
            </p:cNvGraphicFramePr>
            <p:nvPr>
              <p:extLst>
                <p:ext uri="{D42A27DB-BD31-4B8C-83A1-F6EECF244321}">
                  <p14:modId xmlns:p14="http://schemas.microsoft.com/office/powerpoint/2010/main" val="1763070966"/>
                </p:ext>
              </p:extLst>
            </p:nvPr>
          </p:nvGraphicFramePr>
          <p:xfrm>
            <a:off x="7038474" y="3067709"/>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380986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Top campaigns: Average Amount</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12</a:t>
            </a:fld>
            <a:endParaRPr lang="en-US" dirty="0"/>
          </a:p>
        </p:txBody>
      </p:sp>
      <p:pic>
        <p:nvPicPr>
          <p:cNvPr id="5" name="Picture 4">
            <a:extLst>
              <a:ext uri="{FF2B5EF4-FFF2-40B4-BE49-F238E27FC236}">
                <a16:creationId xmlns:a16="http://schemas.microsoft.com/office/drawing/2014/main" id="{A8F1DAAB-54C1-3C0A-C0AE-08C11B4FD378}"/>
              </a:ext>
            </a:extLst>
          </p:cNvPr>
          <p:cNvPicPr>
            <a:picLocks noChangeAspect="1"/>
          </p:cNvPicPr>
          <p:nvPr/>
        </p:nvPicPr>
        <p:blipFill rotWithShape="1">
          <a:blip r:embed="rId2"/>
          <a:srcRect t="969"/>
          <a:stretch/>
        </p:blipFill>
        <p:spPr>
          <a:xfrm>
            <a:off x="838200" y="2316480"/>
            <a:ext cx="5049153" cy="3452970"/>
          </a:xfrm>
          <a:prstGeom prst="rect">
            <a:avLst/>
          </a:prstGeom>
        </p:spPr>
      </p:pic>
      <p:pic>
        <p:nvPicPr>
          <p:cNvPr id="8" name="Picture 7">
            <a:extLst>
              <a:ext uri="{FF2B5EF4-FFF2-40B4-BE49-F238E27FC236}">
                <a16:creationId xmlns:a16="http://schemas.microsoft.com/office/drawing/2014/main" id="{7E270081-2C72-33AF-B59D-B41003E51886}"/>
              </a:ext>
            </a:extLst>
          </p:cNvPr>
          <p:cNvPicPr>
            <a:picLocks noChangeAspect="1"/>
          </p:cNvPicPr>
          <p:nvPr/>
        </p:nvPicPr>
        <p:blipFill>
          <a:blip r:embed="rId3"/>
          <a:stretch>
            <a:fillRect/>
          </a:stretch>
        </p:blipFill>
        <p:spPr>
          <a:xfrm>
            <a:off x="6533337" y="2277587"/>
            <a:ext cx="5089250" cy="3491863"/>
          </a:xfrm>
          <a:prstGeom prst="rect">
            <a:avLst/>
          </a:prstGeom>
        </p:spPr>
      </p:pic>
    </p:spTree>
    <p:extLst>
      <p:ext uri="{BB962C8B-B14F-4D97-AF65-F5344CB8AC3E}">
        <p14:creationId xmlns:p14="http://schemas.microsoft.com/office/powerpoint/2010/main" val="265077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Payment Methods</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In the following section, we discuss the payment methods</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sz="1200" dirty="0">
                <a:latin typeface="+mn-lt"/>
              </a:rPr>
              <a:t>MARKETING ANALYTICS ASSIGNMENT- 1 (Group 21)</a:t>
            </a:r>
            <a:endParaRPr lang="en-US"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91118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Payment methods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14</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ormAutofit/>
          </a:bodyPr>
          <a:lstStyle/>
          <a:p>
            <a:r>
              <a:rPr lang="en-IN" dirty="0"/>
              <a:t>We see cheques outweigh all other methods is all years</a:t>
            </a:r>
          </a:p>
        </p:txBody>
      </p:sp>
      <p:pic>
        <p:nvPicPr>
          <p:cNvPr id="6" name="Picture 5" descr="Chart, bar chart, line chart&#10;&#10;Description automatically generated">
            <a:extLst>
              <a:ext uri="{FF2B5EF4-FFF2-40B4-BE49-F238E27FC236}">
                <a16:creationId xmlns:a16="http://schemas.microsoft.com/office/drawing/2014/main" id="{2F312724-E563-F376-2502-98E98556E239}"/>
              </a:ext>
            </a:extLst>
          </p:cNvPr>
          <p:cNvPicPr>
            <a:picLocks noChangeAspect="1"/>
          </p:cNvPicPr>
          <p:nvPr/>
        </p:nvPicPr>
        <p:blipFill>
          <a:blip r:embed="rId2"/>
          <a:stretch>
            <a:fillRect/>
          </a:stretch>
        </p:blipFill>
        <p:spPr>
          <a:xfrm>
            <a:off x="5943602" y="2011680"/>
            <a:ext cx="5951816" cy="3575410"/>
          </a:xfrm>
          <a:prstGeom prst="rect">
            <a:avLst/>
          </a:prstGeom>
        </p:spPr>
      </p:pic>
      <p:sp>
        <p:nvSpPr>
          <p:cNvPr id="3" name="Content Placeholder 7">
            <a:extLst>
              <a:ext uri="{FF2B5EF4-FFF2-40B4-BE49-F238E27FC236}">
                <a16:creationId xmlns:a16="http://schemas.microsoft.com/office/drawing/2014/main" id="{BFDA0416-87BE-2D73-4477-DF99FC5A45EE}"/>
              </a:ext>
            </a:extLst>
          </p:cNvPr>
          <p:cNvSpPr txBox="1">
            <a:spLocks/>
          </p:cNvSpPr>
          <p:nvPr/>
        </p:nvSpPr>
        <p:spPr>
          <a:xfrm>
            <a:off x="6637823" y="1690688"/>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Cheques vs Others YOY</a:t>
            </a:r>
          </a:p>
        </p:txBody>
      </p:sp>
    </p:spTree>
    <p:extLst>
      <p:ext uri="{BB962C8B-B14F-4D97-AF65-F5344CB8AC3E}">
        <p14:creationId xmlns:p14="http://schemas.microsoft.com/office/powerpoint/2010/main" val="64252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Payment methods:</a:t>
            </a:r>
            <a:br>
              <a:rPr lang="en-US" dirty="0"/>
            </a:br>
            <a:r>
              <a:rPr lang="en-US" dirty="0"/>
              <a:t>Cheque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15</a:t>
            </a:fld>
            <a:endParaRPr lang="en-US" dirty="0"/>
          </a:p>
        </p:txBody>
      </p:sp>
      <p:grpSp>
        <p:nvGrpSpPr>
          <p:cNvPr id="28" name="Group 27">
            <a:extLst>
              <a:ext uri="{FF2B5EF4-FFF2-40B4-BE49-F238E27FC236}">
                <a16:creationId xmlns:a16="http://schemas.microsoft.com/office/drawing/2014/main" id="{92758392-6E98-4099-EB01-AE51BDF6A5C3}"/>
              </a:ext>
            </a:extLst>
          </p:cNvPr>
          <p:cNvGrpSpPr/>
          <p:nvPr/>
        </p:nvGrpSpPr>
        <p:grpSpPr>
          <a:xfrm>
            <a:off x="6734650" y="1977310"/>
            <a:ext cx="4619150" cy="2903379"/>
            <a:chOff x="6734650" y="501650"/>
            <a:chExt cx="4619150" cy="2903379"/>
          </a:xfrm>
        </p:grpSpPr>
        <p:pic>
          <p:nvPicPr>
            <p:cNvPr id="21" name="Picture 20" descr="Chart, bar chart&#10;&#10;Description automatically generated">
              <a:extLst>
                <a:ext uri="{FF2B5EF4-FFF2-40B4-BE49-F238E27FC236}">
                  <a16:creationId xmlns:a16="http://schemas.microsoft.com/office/drawing/2014/main" id="{2ECE8760-ED3F-88EF-73DD-91D39B50F15B}"/>
                </a:ext>
              </a:extLst>
            </p:cNvPr>
            <p:cNvPicPr>
              <a:picLocks noChangeAspect="1"/>
            </p:cNvPicPr>
            <p:nvPr/>
          </p:nvPicPr>
          <p:blipFill>
            <a:blip r:embed="rId2"/>
            <a:stretch>
              <a:fillRect/>
            </a:stretch>
          </p:blipFill>
          <p:spPr>
            <a:xfrm>
              <a:off x="6734650" y="780953"/>
              <a:ext cx="4619150" cy="2624076"/>
            </a:xfrm>
            <a:prstGeom prst="rect">
              <a:avLst/>
            </a:prstGeom>
          </p:spPr>
        </p:pic>
        <p:sp>
          <p:nvSpPr>
            <p:cNvPr id="26" name="Content Placeholder 7">
              <a:extLst>
                <a:ext uri="{FF2B5EF4-FFF2-40B4-BE49-F238E27FC236}">
                  <a16:creationId xmlns:a16="http://schemas.microsoft.com/office/drawing/2014/main" id="{05190A89-DABC-DE84-4B62-23C6AF6863F3}"/>
                </a:ext>
              </a:extLst>
            </p:cNvPr>
            <p:cNvSpPr txBox="1">
              <a:spLocks/>
            </p:cNvSpPr>
            <p:nvPr/>
          </p:nvSpPr>
          <p:spPr>
            <a:xfrm>
              <a:off x="6835628" y="501650"/>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Cheques collection YOY</a:t>
              </a:r>
            </a:p>
          </p:txBody>
        </p:sp>
      </p:grpSp>
      <p:sp>
        <p:nvSpPr>
          <p:cNvPr id="4" name="Content Placeholder 3">
            <a:extLst>
              <a:ext uri="{FF2B5EF4-FFF2-40B4-BE49-F238E27FC236}">
                <a16:creationId xmlns:a16="http://schemas.microsoft.com/office/drawing/2014/main" id="{DFC76469-0A9F-279D-E3A0-68C6A9A22E03}"/>
              </a:ext>
            </a:extLst>
          </p:cNvPr>
          <p:cNvSpPr>
            <a:spLocks noGrp="1"/>
          </p:cNvSpPr>
          <p:nvPr>
            <p:ph idx="1"/>
          </p:nvPr>
        </p:nvSpPr>
        <p:spPr>
          <a:xfrm>
            <a:off x="838200" y="2011680"/>
            <a:ext cx="4871720" cy="4160520"/>
          </a:xfrm>
        </p:spPr>
        <p:txBody>
          <a:bodyPr>
            <a:normAutofit/>
          </a:bodyPr>
          <a:lstStyle/>
          <a:p>
            <a:r>
              <a:rPr lang="en-IN" dirty="0"/>
              <a:t>A general uptrend is observed in collection</a:t>
            </a:r>
          </a:p>
          <a:p>
            <a:r>
              <a:rPr lang="en-IN" dirty="0"/>
              <a:t>2013 stands as an anomaly year</a:t>
            </a:r>
          </a:p>
        </p:txBody>
      </p:sp>
    </p:spTree>
    <p:extLst>
      <p:ext uri="{BB962C8B-B14F-4D97-AF65-F5344CB8AC3E}">
        <p14:creationId xmlns:p14="http://schemas.microsoft.com/office/powerpoint/2010/main" val="157462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Payment methods:</a:t>
            </a:r>
            <a:br>
              <a:rPr lang="en-US" dirty="0"/>
            </a:br>
            <a:r>
              <a:rPr lang="en-US" dirty="0"/>
              <a:t>Other Methods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16</a:t>
            </a:fld>
            <a:endParaRPr lang="en-US" dirty="0"/>
          </a:p>
        </p:txBody>
      </p:sp>
      <p:grpSp>
        <p:nvGrpSpPr>
          <p:cNvPr id="31" name="Group 30">
            <a:extLst>
              <a:ext uri="{FF2B5EF4-FFF2-40B4-BE49-F238E27FC236}">
                <a16:creationId xmlns:a16="http://schemas.microsoft.com/office/drawing/2014/main" id="{A6E88CDB-F772-C89C-7D28-42892E9CE86D}"/>
              </a:ext>
            </a:extLst>
          </p:cNvPr>
          <p:cNvGrpSpPr/>
          <p:nvPr/>
        </p:nvGrpSpPr>
        <p:grpSpPr>
          <a:xfrm>
            <a:off x="6639213" y="3446909"/>
            <a:ext cx="4619150" cy="2909441"/>
            <a:chOff x="6734650" y="3446909"/>
            <a:chExt cx="4619150" cy="2909441"/>
          </a:xfrm>
        </p:grpSpPr>
        <p:pic>
          <p:nvPicPr>
            <p:cNvPr id="19" name="Picture 18" descr="Chart&#10;&#10;Description automatically generated">
              <a:extLst>
                <a:ext uri="{FF2B5EF4-FFF2-40B4-BE49-F238E27FC236}">
                  <a16:creationId xmlns:a16="http://schemas.microsoft.com/office/drawing/2014/main" id="{F20E847D-0595-8616-6F0C-DCBFC14E237A}"/>
                </a:ext>
              </a:extLst>
            </p:cNvPr>
            <p:cNvPicPr>
              <a:picLocks noChangeAspect="1"/>
            </p:cNvPicPr>
            <p:nvPr/>
          </p:nvPicPr>
          <p:blipFill>
            <a:blip r:embed="rId2"/>
            <a:stretch>
              <a:fillRect/>
            </a:stretch>
          </p:blipFill>
          <p:spPr>
            <a:xfrm>
              <a:off x="6734650" y="3732274"/>
              <a:ext cx="4619150" cy="2624076"/>
            </a:xfrm>
            <a:prstGeom prst="rect">
              <a:avLst/>
            </a:prstGeom>
          </p:spPr>
        </p:pic>
        <p:sp>
          <p:nvSpPr>
            <p:cNvPr id="27" name="Content Placeholder 7">
              <a:extLst>
                <a:ext uri="{FF2B5EF4-FFF2-40B4-BE49-F238E27FC236}">
                  <a16:creationId xmlns:a16="http://schemas.microsoft.com/office/drawing/2014/main" id="{031DB207-396E-10AB-1D34-19BF506FFCE9}"/>
                </a:ext>
              </a:extLst>
            </p:cNvPr>
            <p:cNvSpPr txBox="1">
              <a:spLocks/>
            </p:cNvSpPr>
            <p:nvPr/>
          </p:nvSpPr>
          <p:spPr>
            <a:xfrm>
              <a:off x="6835628" y="3446909"/>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Other methods collection YOY</a:t>
              </a:r>
            </a:p>
          </p:txBody>
        </p:sp>
      </p:grpSp>
      <p:grpSp>
        <p:nvGrpSpPr>
          <p:cNvPr id="30" name="Group 29">
            <a:extLst>
              <a:ext uri="{FF2B5EF4-FFF2-40B4-BE49-F238E27FC236}">
                <a16:creationId xmlns:a16="http://schemas.microsoft.com/office/drawing/2014/main" id="{9EFE671E-2932-5C3D-C9F8-FFC68F75FB77}"/>
              </a:ext>
            </a:extLst>
          </p:cNvPr>
          <p:cNvGrpSpPr/>
          <p:nvPr/>
        </p:nvGrpSpPr>
        <p:grpSpPr>
          <a:xfrm>
            <a:off x="6639213" y="556854"/>
            <a:ext cx="4613608" cy="2872146"/>
            <a:chOff x="838200" y="1445389"/>
            <a:chExt cx="4613608" cy="2872146"/>
          </a:xfrm>
        </p:grpSpPr>
        <p:pic>
          <p:nvPicPr>
            <p:cNvPr id="23" name="Picture 22" descr="Chart, bar chart&#10;&#10;Description automatically generated">
              <a:extLst>
                <a:ext uri="{FF2B5EF4-FFF2-40B4-BE49-F238E27FC236}">
                  <a16:creationId xmlns:a16="http://schemas.microsoft.com/office/drawing/2014/main" id="{719D04DD-0E60-8FAE-1D4A-4499A740A016}"/>
                </a:ext>
              </a:extLst>
            </p:cNvPr>
            <p:cNvPicPr>
              <a:picLocks noChangeAspect="1"/>
            </p:cNvPicPr>
            <p:nvPr/>
          </p:nvPicPr>
          <p:blipFill>
            <a:blip r:embed="rId3"/>
            <a:stretch>
              <a:fillRect/>
            </a:stretch>
          </p:blipFill>
          <p:spPr>
            <a:xfrm>
              <a:off x="838200" y="1690688"/>
              <a:ext cx="4613608" cy="2626847"/>
            </a:xfrm>
            <a:prstGeom prst="rect">
              <a:avLst/>
            </a:prstGeom>
          </p:spPr>
        </p:pic>
        <p:sp>
          <p:nvSpPr>
            <p:cNvPr id="29" name="Content Placeholder 7">
              <a:extLst>
                <a:ext uri="{FF2B5EF4-FFF2-40B4-BE49-F238E27FC236}">
                  <a16:creationId xmlns:a16="http://schemas.microsoft.com/office/drawing/2014/main" id="{392CB330-95E8-BAB2-F4CD-020C291F4515}"/>
                </a:ext>
              </a:extLst>
            </p:cNvPr>
            <p:cNvSpPr txBox="1">
              <a:spLocks/>
            </p:cNvSpPr>
            <p:nvPr/>
          </p:nvSpPr>
          <p:spPr>
            <a:xfrm>
              <a:off x="936407" y="1445389"/>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dirty="0">
                  <a:latin typeface="Calibri" panose="020F0502020204030204" pitchFamily="34" charset="0"/>
                  <a:cs typeface="Calibri" panose="020F0502020204030204" pitchFamily="34" charset="0"/>
                </a:rPr>
                <a:t>Other methods percentage YOY</a:t>
              </a:r>
            </a:p>
          </p:txBody>
        </p:sp>
      </p:grpSp>
      <p:sp>
        <p:nvSpPr>
          <p:cNvPr id="33" name="Content Placeholder 3">
            <a:extLst>
              <a:ext uri="{FF2B5EF4-FFF2-40B4-BE49-F238E27FC236}">
                <a16:creationId xmlns:a16="http://schemas.microsoft.com/office/drawing/2014/main" id="{7AEF8D05-E67F-8DF2-4279-DB3923F09F90}"/>
              </a:ext>
            </a:extLst>
          </p:cNvPr>
          <p:cNvSpPr>
            <a:spLocks noGrp="1"/>
          </p:cNvSpPr>
          <p:nvPr>
            <p:ph idx="1"/>
          </p:nvPr>
        </p:nvSpPr>
        <p:spPr>
          <a:xfrm>
            <a:off x="838200" y="2011680"/>
            <a:ext cx="4871720" cy="4160520"/>
          </a:xfrm>
        </p:spPr>
        <p:txBody>
          <a:bodyPr>
            <a:normAutofit/>
          </a:bodyPr>
          <a:lstStyle/>
          <a:p>
            <a:r>
              <a:rPr lang="en-IN" dirty="0"/>
              <a:t>Cash contributions have gone down through the years</a:t>
            </a:r>
          </a:p>
          <a:p>
            <a:r>
              <a:rPr lang="en-IN" dirty="0"/>
              <a:t>Card contributions have increased over the years</a:t>
            </a:r>
          </a:p>
          <a:p>
            <a:r>
              <a:rPr lang="en-IN" dirty="0"/>
              <a:t> 2013 stands as an anomaly year</a:t>
            </a:r>
          </a:p>
          <a:p>
            <a:endParaRPr lang="en-IN" dirty="0"/>
          </a:p>
        </p:txBody>
      </p:sp>
    </p:spTree>
    <p:extLst>
      <p:ext uri="{BB962C8B-B14F-4D97-AF65-F5344CB8AC3E}">
        <p14:creationId xmlns:p14="http://schemas.microsoft.com/office/powerpoint/2010/main" val="302392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Agenda</a:t>
            </a:r>
          </a:p>
        </p:txBody>
      </p:sp>
      <p:pic>
        <p:nvPicPr>
          <p:cNvPr id="11" name="Picture Placeholder 10" descr="close up of hanging clothe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2"/>
          <a:srcRect l="17" r="17"/>
          <a:stretch/>
        </p:blipFill>
        <p:spPr/>
      </p:pic>
      <p:pic>
        <p:nvPicPr>
          <p:cNvPr id="13" name="Picture Placeholder 12" descr="woman dressing mannequin ">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3"/>
          <a:srcRect t="16" b="16"/>
          <a:stretch/>
        </p:blipFill>
        <p:spPr/>
      </p:pic>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r>
              <a:rPr lang="en-US" dirty="0"/>
              <a:t>Topic one</a:t>
            </a:r>
          </a:p>
          <a:p>
            <a:r>
              <a:rPr lang="en-US" dirty="0"/>
              <a:t>Topic two</a:t>
            </a:r>
          </a:p>
          <a:p>
            <a:r>
              <a:rPr lang="en-US" dirty="0"/>
              <a:t>Topic three</a:t>
            </a:r>
          </a:p>
          <a:p>
            <a:r>
              <a:rPr lang="en-US" dirty="0"/>
              <a:t>Topic four</a:t>
            </a:r>
          </a:p>
          <a:p>
            <a:endParaRPr lang="en-US" dirty="0"/>
          </a:p>
        </p:txBody>
      </p:sp>
      <p:pic>
        <p:nvPicPr>
          <p:cNvPr id="15" name="Picture Placeholder 14" descr="woman standing in front of rack of clothing">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l="22" r="22"/>
          <a:stretch/>
        </p:blipFill>
        <p:spPr/>
      </p:pic>
      <p:pic>
        <p:nvPicPr>
          <p:cNvPr id="17" name="Picture Placeholder 16" descr="hanging clothes and a purse">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5"/>
          <a:srcRect l="14" r="14"/>
          <a:stretch/>
        </p:blipFill>
        <p:spPr>
          <a:xfrm>
            <a:off x="9081588" y="3896475"/>
            <a:ext cx="3109415" cy="3055044"/>
          </a:xfr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Presentation Title</a:t>
            </a:r>
          </a:p>
        </p:txBody>
      </p:sp>
    </p:spTree>
    <p:extLst>
      <p:ext uri="{BB962C8B-B14F-4D97-AF65-F5344CB8AC3E}">
        <p14:creationId xmlns:p14="http://schemas.microsoft.com/office/powerpoint/2010/main" val="191294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Agenda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women shopping, looking at hanging clothe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7" r="7"/>
          <a:stretch/>
        </p:blipFill>
        <p:spPr/>
      </p:pic>
      <p:pic>
        <p:nvPicPr>
          <p:cNvPr id="9" name="Picture Placeholder 8" descr="close up of hanging clothes">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t="26" b="26"/>
          <a:stretch/>
        </p:blipFill>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one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163372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DB Description</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In the following section, we discuss the key relevant data to it in our databas</a:t>
            </a:r>
            <a:r>
              <a:rPr lang="en-US" dirty="0"/>
              <a:t>e</a:t>
            </a:r>
            <a:endParaRPr lang="en-US" sz="1800" dirty="0"/>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sz="1200" dirty="0">
                <a:latin typeface="+mn-lt"/>
              </a:rPr>
              <a:t>MARKETING ANALYTICS ASSIGNMENT- 1 (Group 21)</a:t>
            </a:r>
            <a:endParaRPr lang="en-US"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2</a:t>
            </a:fld>
            <a:endParaRPr lang="en-US" dirty="0"/>
          </a:p>
        </p:txBody>
      </p:sp>
    </p:spTree>
    <p:extLst>
      <p:ext uri="{BB962C8B-B14F-4D97-AF65-F5344CB8AC3E}">
        <p14:creationId xmlns:p14="http://schemas.microsoft.com/office/powerpoint/2010/main" val="16834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20</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Table</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674979338"/>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21</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r>
              <a:rPr lang="en-US" dirty="0"/>
              <a:t>The way to get started is to quit talking and begin doing.</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mj-lt"/>
              </a:rPr>
              <a:t>Walt Disney</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22</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23</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3069618976"/>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9/3/20XX</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24</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25</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26</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27</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07C6051-DDEE-8A12-2050-2D571EEEAE3D}"/>
              </a:ext>
            </a:extLst>
          </p:cNvPr>
          <p:cNvPicPr>
            <a:picLocks noGrp="1" noChangeAspect="1"/>
          </p:cNvPicPr>
          <p:nvPr>
            <p:ph idx="1"/>
          </p:nvPr>
        </p:nvPicPr>
        <p:blipFill>
          <a:blip r:embed="rId2"/>
          <a:stretch>
            <a:fillRect/>
          </a:stretch>
        </p:blipFill>
        <p:spPr>
          <a:xfrm>
            <a:off x="5731356" y="1798003"/>
            <a:ext cx="6083608" cy="4160837"/>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Distinct Donor Count</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3</a:t>
            </a:fld>
            <a:endParaRPr lang="en-US" dirty="0"/>
          </a:p>
        </p:txBody>
      </p:sp>
      <p:sp>
        <p:nvSpPr>
          <p:cNvPr id="14" name="Content Placeholder 3">
            <a:extLst>
              <a:ext uri="{FF2B5EF4-FFF2-40B4-BE49-F238E27FC236}">
                <a16:creationId xmlns:a16="http://schemas.microsoft.com/office/drawing/2014/main" id="{76AB7636-6020-4043-0F74-A10F1EE1639B}"/>
              </a:ext>
            </a:extLst>
          </p:cNvPr>
          <p:cNvSpPr txBox="1">
            <a:spLocks/>
          </p:cNvSpPr>
          <p:nvPr/>
        </p:nvSpPr>
        <p:spPr>
          <a:xfrm>
            <a:off x="838200" y="2011680"/>
            <a:ext cx="4893156" cy="41605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number of donors appears to be on an uptrend</a:t>
            </a:r>
          </a:p>
          <a:p>
            <a:r>
              <a:rPr lang="en-IN" dirty="0"/>
              <a:t>2013 is an anomaly year, with significantly high number of donors</a:t>
            </a:r>
          </a:p>
        </p:txBody>
      </p:sp>
    </p:spTree>
    <p:extLst>
      <p:ext uri="{BB962C8B-B14F-4D97-AF65-F5344CB8AC3E}">
        <p14:creationId xmlns:p14="http://schemas.microsoft.com/office/powerpoint/2010/main" val="324469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Distinct Donor Geography</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4</a:t>
            </a:fld>
            <a:endParaRPr lang="en-US" dirty="0"/>
          </a:p>
        </p:txBody>
      </p:sp>
      <p:pic>
        <p:nvPicPr>
          <p:cNvPr id="8" name="Picture 7" descr="Map&#10;&#10;Description automatically generated">
            <a:extLst>
              <a:ext uri="{FF2B5EF4-FFF2-40B4-BE49-F238E27FC236}">
                <a16:creationId xmlns:a16="http://schemas.microsoft.com/office/drawing/2014/main" id="{CFD2A673-D751-5F0C-B62F-64E7199A5750}"/>
              </a:ext>
            </a:extLst>
          </p:cNvPr>
          <p:cNvPicPr>
            <a:picLocks noChangeAspect="1"/>
          </p:cNvPicPr>
          <p:nvPr/>
        </p:nvPicPr>
        <p:blipFill>
          <a:blip r:embed="rId2"/>
          <a:stretch>
            <a:fillRect/>
          </a:stretch>
        </p:blipFill>
        <p:spPr>
          <a:xfrm>
            <a:off x="5880749" y="1978669"/>
            <a:ext cx="6016612" cy="3651592"/>
          </a:xfrm>
          <a:prstGeom prst="rect">
            <a:avLst/>
          </a:prstGeom>
        </p:spPr>
      </p:pic>
      <p:pic>
        <p:nvPicPr>
          <p:cNvPr id="11" name="Picture 10" descr="Map&#10;&#10;Description automatically generated">
            <a:extLst>
              <a:ext uri="{FF2B5EF4-FFF2-40B4-BE49-F238E27FC236}">
                <a16:creationId xmlns:a16="http://schemas.microsoft.com/office/drawing/2014/main" id="{551BB46C-71E5-38F5-13FF-53598A638B5E}"/>
              </a:ext>
            </a:extLst>
          </p:cNvPr>
          <p:cNvPicPr>
            <a:picLocks noChangeAspect="1"/>
          </p:cNvPicPr>
          <p:nvPr/>
        </p:nvPicPr>
        <p:blipFill>
          <a:blip r:embed="rId3"/>
          <a:stretch>
            <a:fillRect/>
          </a:stretch>
        </p:blipFill>
        <p:spPr>
          <a:xfrm>
            <a:off x="294639" y="1978669"/>
            <a:ext cx="6016612" cy="3651592"/>
          </a:xfrm>
          <a:prstGeom prst="rect">
            <a:avLst/>
          </a:prstGeom>
        </p:spPr>
      </p:pic>
    </p:spTree>
    <p:extLst>
      <p:ext uri="{BB962C8B-B14F-4D97-AF65-F5344CB8AC3E}">
        <p14:creationId xmlns:p14="http://schemas.microsoft.com/office/powerpoint/2010/main" val="255068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697788-2EAB-248D-6C1B-D4E1A8988752}"/>
              </a:ext>
            </a:extLst>
          </p:cNvPr>
          <p:cNvPicPr>
            <a:picLocks noChangeAspect="1"/>
          </p:cNvPicPr>
          <p:nvPr/>
        </p:nvPicPr>
        <p:blipFill>
          <a:blip r:embed="rId2"/>
          <a:stretch>
            <a:fillRect/>
          </a:stretch>
        </p:blipFill>
        <p:spPr>
          <a:xfrm>
            <a:off x="7579360" y="3429000"/>
            <a:ext cx="4223163" cy="2909928"/>
          </a:xfrm>
          <a:prstGeom prst="rect">
            <a:avLst/>
          </a:prstGeo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Collection by act type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ormAutofit lnSpcReduction="10000"/>
          </a:bodyPr>
          <a:lstStyle/>
          <a:p>
            <a:r>
              <a:rPr lang="en-IN" dirty="0"/>
              <a:t>The classic donations are on an uptrend with high variance</a:t>
            </a:r>
          </a:p>
          <a:p>
            <a:r>
              <a:rPr lang="en-IN" dirty="0"/>
              <a:t>The automatic donations are on an uptrend with low variance</a:t>
            </a:r>
          </a:p>
          <a:p>
            <a:r>
              <a:rPr lang="en-IN" dirty="0"/>
              <a:t>2013 stands as outliers with very high classic donations</a:t>
            </a:r>
          </a:p>
        </p:txBody>
      </p:sp>
      <p:pic>
        <p:nvPicPr>
          <p:cNvPr id="11" name="Picture 10">
            <a:extLst>
              <a:ext uri="{FF2B5EF4-FFF2-40B4-BE49-F238E27FC236}">
                <a16:creationId xmlns:a16="http://schemas.microsoft.com/office/drawing/2014/main" id="{D8CA10F2-F4EA-75F6-04B8-0A2765620B08}"/>
              </a:ext>
            </a:extLst>
          </p:cNvPr>
          <p:cNvPicPr>
            <a:picLocks noChangeAspect="1"/>
          </p:cNvPicPr>
          <p:nvPr/>
        </p:nvPicPr>
        <p:blipFill rotWithShape="1">
          <a:blip r:embed="rId3"/>
          <a:srcRect t="1549" b="1"/>
          <a:stretch/>
        </p:blipFill>
        <p:spPr>
          <a:xfrm>
            <a:off x="7579360" y="519072"/>
            <a:ext cx="3936878" cy="2686335"/>
          </a:xfrm>
          <a:prstGeom prst="rect">
            <a:avLst/>
          </a:prstGeom>
        </p:spPr>
      </p:pic>
    </p:spTree>
    <p:extLst>
      <p:ext uri="{BB962C8B-B14F-4D97-AF65-F5344CB8AC3E}">
        <p14:creationId xmlns:p14="http://schemas.microsoft.com/office/powerpoint/2010/main" val="1207107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Collection by act type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ormAutofit/>
          </a:bodyPr>
          <a:lstStyle/>
          <a:p>
            <a:r>
              <a:rPr lang="en-IN" dirty="0"/>
              <a:t>The automatic deduction average remains constant through the years</a:t>
            </a:r>
          </a:p>
          <a:p>
            <a:r>
              <a:rPr lang="en-IN" dirty="0"/>
              <a:t>Average classic donations have high fluctuations</a:t>
            </a:r>
          </a:p>
        </p:txBody>
      </p:sp>
      <p:pic>
        <p:nvPicPr>
          <p:cNvPr id="5" name="Picture 4">
            <a:extLst>
              <a:ext uri="{FF2B5EF4-FFF2-40B4-BE49-F238E27FC236}">
                <a16:creationId xmlns:a16="http://schemas.microsoft.com/office/drawing/2014/main" id="{E3BF76D0-1986-0F33-2131-CB2BCD5A5A3B}"/>
              </a:ext>
            </a:extLst>
          </p:cNvPr>
          <p:cNvPicPr>
            <a:picLocks noChangeAspect="1"/>
          </p:cNvPicPr>
          <p:nvPr/>
        </p:nvPicPr>
        <p:blipFill rotWithShape="1">
          <a:blip r:embed="rId2"/>
          <a:srcRect l="921"/>
          <a:stretch/>
        </p:blipFill>
        <p:spPr>
          <a:xfrm>
            <a:off x="6532033" y="1747334"/>
            <a:ext cx="5374410" cy="3732107"/>
          </a:xfrm>
          <a:prstGeom prst="rect">
            <a:avLst/>
          </a:prstGeom>
        </p:spPr>
      </p:pic>
    </p:spTree>
    <p:extLst>
      <p:ext uri="{BB962C8B-B14F-4D97-AF65-F5344CB8AC3E}">
        <p14:creationId xmlns:p14="http://schemas.microsoft.com/office/powerpoint/2010/main" val="4219501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Contact Details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7</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ormAutofit/>
          </a:bodyPr>
          <a:lstStyle/>
          <a:p>
            <a:r>
              <a:rPr lang="en-IN" dirty="0"/>
              <a:t>About 83% of all contacts maintained in the DB are donors</a:t>
            </a:r>
          </a:p>
          <a:p>
            <a:r>
              <a:rPr lang="en-IN" dirty="0"/>
              <a:t>211,594 contacts are maintained in total </a:t>
            </a:r>
          </a:p>
        </p:txBody>
      </p:sp>
      <p:pic>
        <p:nvPicPr>
          <p:cNvPr id="6" name="Picture 5">
            <a:extLst>
              <a:ext uri="{FF2B5EF4-FFF2-40B4-BE49-F238E27FC236}">
                <a16:creationId xmlns:a16="http://schemas.microsoft.com/office/drawing/2014/main" id="{90C3CB37-3822-A280-D709-2B89C4A0922F}"/>
              </a:ext>
            </a:extLst>
          </p:cNvPr>
          <p:cNvPicPr>
            <a:picLocks noChangeAspect="1"/>
          </p:cNvPicPr>
          <p:nvPr/>
        </p:nvPicPr>
        <p:blipFill rotWithShape="1">
          <a:blip r:embed="rId2"/>
          <a:srcRect t="1049"/>
          <a:stretch/>
        </p:blipFill>
        <p:spPr>
          <a:xfrm>
            <a:off x="6482082" y="2336185"/>
            <a:ext cx="5166197" cy="3511510"/>
          </a:xfrm>
          <a:prstGeom prst="rect">
            <a:avLst/>
          </a:prstGeom>
        </p:spPr>
      </p:pic>
    </p:spTree>
    <p:extLst>
      <p:ext uri="{BB962C8B-B14F-4D97-AF65-F5344CB8AC3E}">
        <p14:creationId xmlns:p14="http://schemas.microsoft.com/office/powerpoint/2010/main" val="19518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Channel Details: Classic Donations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8</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chor="ctr">
            <a:normAutofit/>
          </a:bodyPr>
          <a:lstStyle/>
          <a:p>
            <a:r>
              <a:rPr lang="en-IN" dirty="0"/>
              <a:t>Paper based channel draws the most donations </a:t>
            </a:r>
          </a:p>
          <a:p>
            <a:r>
              <a:rPr lang="en-IN" dirty="0"/>
              <a:t>Online donations have been on an uptrend </a:t>
            </a:r>
          </a:p>
          <a:p>
            <a:endParaRPr lang="en-IN" dirty="0"/>
          </a:p>
        </p:txBody>
      </p:sp>
      <p:pic>
        <p:nvPicPr>
          <p:cNvPr id="9" name="Picture 8">
            <a:extLst>
              <a:ext uri="{FF2B5EF4-FFF2-40B4-BE49-F238E27FC236}">
                <a16:creationId xmlns:a16="http://schemas.microsoft.com/office/drawing/2014/main" id="{7A1B790D-888D-EC39-4B0E-E52546E1E1CC}"/>
              </a:ext>
            </a:extLst>
          </p:cNvPr>
          <p:cNvPicPr>
            <a:picLocks noChangeAspect="1"/>
          </p:cNvPicPr>
          <p:nvPr/>
        </p:nvPicPr>
        <p:blipFill>
          <a:blip r:embed="rId2"/>
          <a:stretch>
            <a:fillRect/>
          </a:stretch>
        </p:blipFill>
        <p:spPr>
          <a:xfrm>
            <a:off x="6096000" y="2093192"/>
            <a:ext cx="5852768" cy="3997495"/>
          </a:xfrm>
          <a:prstGeom prst="rect">
            <a:avLst/>
          </a:prstGeom>
        </p:spPr>
      </p:pic>
    </p:spTree>
    <p:extLst>
      <p:ext uri="{BB962C8B-B14F-4D97-AF65-F5344CB8AC3E}">
        <p14:creationId xmlns:p14="http://schemas.microsoft.com/office/powerpoint/2010/main" val="192504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Channel Details: Automatic Deductions </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9</a:t>
            </a:fld>
            <a:endParaRPr lang="en-US" dirty="0"/>
          </a:p>
        </p:txBody>
      </p:sp>
      <p:sp>
        <p:nvSpPr>
          <p:cNvPr id="4" name="Content Placeholder 3">
            <a:extLst>
              <a:ext uri="{FF2B5EF4-FFF2-40B4-BE49-F238E27FC236}">
                <a16:creationId xmlns:a16="http://schemas.microsoft.com/office/drawing/2014/main" id="{20B78229-5F6D-1597-9ADB-2C63C06D57DE}"/>
              </a:ext>
            </a:extLst>
          </p:cNvPr>
          <p:cNvSpPr>
            <a:spLocks noGrp="1"/>
          </p:cNvSpPr>
          <p:nvPr>
            <p:ph idx="1"/>
          </p:nvPr>
        </p:nvSpPr>
        <p:spPr>
          <a:xfrm>
            <a:off x="838200" y="2011680"/>
            <a:ext cx="4871720" cy="4160520"/>
          </a:xfrm>
        </p:spPr>
        <p:txBody>
          <a:bodyPr anchor="ctr">
            <a:normAutofit/>
          </a:bodyPr>
          <a:lstStyle/>
          <a:p>
            <a:r>
              <a:rPr lang="en-IN" dirty="0"/>
              <a:t>Paper based channel primarily draw donations</a:t>
            </a:r>
          </a:p>
          <a:p>
            <a:r>
              <a:rPr lang="en-IN" dirty="0"/>
              <a:t>Spontaneous channel has been on an uptrend</a:t>
            </a:r>
          </a:p>
        </p:txBody>
      </p:sp>
      <p:pic>
        <p:nvPicPr>
          <p:cNvPr id="5" name="Picture 4">
            <a:extLst>
              <a:ext uri="{FF2B5EF4-FFF2-40B4-BE49-F238E27FC236}">
                <a16:creationId xmlns:a16="http://schemas.microsoft.com/office/drawing/2014/main" id="{C3105F25-BD48-BB77-7BE7-B897B6820726}"/>
              </a:ext>
            </a:extLst>
          </p:cNvPr>
          <p:cNvPicPr>
            <a:picLocks noChangeAspect="1"/>
          </p:cNvPicPr>
          <p:nvPr/>
        </p:nvPicPr>
        <p:blipFill rotWithShape="1">
          <a:blip r:embed="rId2"/>
          <a:srcRect l="990" r="-1"/>
          <a:stretch/>
        </p:blipFill>
        <p:spPr>
          <a:xfrm>
            <a:off x="6096000" y="2064143"/>
            <a:ext cx="5872185" cy="4055594"/>
          </a:xfrm>
          <a:prstGeom prst="rect">
            <a:avLst/>
          </a:prstGeom>
        </p:spPr>
      </p:pic>
      <p:sp>
        <p:nvSpPr>
          <p:cNvPr id="10" name="Content Placeholder 7">
            <a:extLst>
              <a:ext uri="{FF2B5EF4-FFF2-40B4-BE49-F238E27FC236}">
                <a16:creationId xmlns:a16="http://schemas.microsoft.com/office/drawing/2014/main" id="{A8ABD746-F34E-F3F4-A33B-DD105A2B7D32}"/>
              </a:ext>
            </a:extLst>
          </p:cNvPr>
          <p:cNvSpPr txBox="1">
            <a:spLocks/>
          </p:cNvSpPr>
          <p:nvPr/>
        </p:nvSpPr>
        <p:spPr>
          <a:xfrm>
            <a:off x="6402003" y="1804737"/>
            <a:ext cx="4417194" cy="413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400" b="1">
                <a:latin typeface="Calibri" panose="020F0502020204030204" pitchFamily="34" charset="0"/>
                <a:cs typeface="Calibri" panose="020F0502020204030204" pitchFamily="34" charset="0"/>
              </a:rPr>
              <a:t>TOP 5 campaigns of Classic Donations</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379829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{F86F85A1-957F-4F02-820F-7375EA848217}tf89080264_win32</Template>
  <TotalTime>100</TotalTime>
  <Words>883</Words>
  <Application>Microsoft Office PowerPoint</Application>
  <PresentationFormat>Widescreen</PresentationFormat>
  <Paragraphs>181</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Elephant</vt:lpstr>
      <vt:lpstr>Brush</vt:lpstr>
      <vt:lpstr>MARKETING ANALYTICS ASSIGNMENT- 1 (Group 21)</vt:lpstr>
      <vt:lpstr>DB Description</vt:lpstr>
      <vt:lpstr>Distinct Donor Count</vt:lpstr>
      <vt:lpstr>Distinct Donor Geography</vt:lpstr>
      <vt:lpstr>Collection by act type</vt:lpstr>
      <vt:lpstr>Collection by act type</vt:lpstr>
      <vt:lpstr>Contact Details</vt:lpstr>
      <vt:lpstr>Channel Details: Classic Donations</vt:lpstr>
      <vt:lpstr>Channel Details: Automatic Deductions </vt:lpstr>
      <vt:lpstr>Campaigns</vt:lpstr>
      <vt:lpstr>Top campaigns: Total Amount</vt:lpstr>
      <vt:lpstr>Top campaigns: Average Amount</vt:lpstr>
      <vt:lpstr>Payment Methods</vt:lpstr>
      <vt:lpstr>Payment methods</vt:lpstr>
      <vt:lpstr>Payment methods: Cheque</vt:lpstr>
      <vt:lpstr>Payment methods: Other Methods</vt:lpstr>
      <vt:lpstr>Agenda</vt:lpstr>
      <vt:lpstr>Agenda </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ASSIGNMENT- 1 (Group 21)</dc:title>
  <dc:creator>Arindam Roy</dc:creator>
  <cp:lastModifiedBy>Arindam Roy</cp:lastModifiedBy>
  <cp:revision>9</cp:revision>
  <dcterms:created xsi:type="dcterms:W3CDTF">2022-10-30T15:58:46Z</dcterms:created>
  <dcterms:modified xsi:type="dcterms:W3CDTF">2022-10-30T17:39:25Z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